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2" r:id="rId6"/>
    <p:sldId id="259" r:id="rId7"/>
    <p:sldId id="265" r:id="rId8"/>
    <p:sldId id="260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13"/>
    <p:restoredTop sz="94740"/>
  </p:normalViewPr>
  <p:slideViewPr>
    <p:cSldViewPr snapToGrid="0">
      <p:cViewPr varScale="1">
        <p:scale>
          <a:sx n="120" d="100"/>
          <a:sy n="120" d="100"/>
        </p:scale>
        <p:origin x="208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9B-A005-9948-89B5-A362E00CE06C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A7B4-389E-A849-868C-BE4BE6E0A1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2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dirty="0"/>
              <a:t>Kant: painting by </a:t>
            </a:r>
            <a:r>
              <a:rPr lang="en-A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Johann Gottlieb Becker</a:t>
            </a:r>
          </a:p>
          <a:p>
            <a:r>
              <a:rPr lang="en-A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Marx: photo by John </a:t>
            </a:r>
            <a:r>
              <a:rPr lang="en-AU" b="0" i="0" dirty="0" err="1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Mayall</a:t>
            </a:r>
            <a:endParaRPr lang="en-I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Bourdieu image source: https://</a:t>
            </a:r>
            <a:r>
              <a:rPr lang="en-IE" dirty="0" err="1"/>
              <a:t>www.nytimes.com</a:t>
            </a:r>
            <a:r>
              <a:rPr lang="en-IE" dirty="0"/>
              <a:t>/2017/07/18/opinion/inequality-</a:t>
            </a:r>
            <a:r>
              <a:rPr lang="en-IE" dirty="0" err="1"/>
              <a:t>pierre</a:t>
            </a:r>
            <a:r>
              <a:rPr lang="en-IE" dirty="0"/>
              <a:t>-</a:t>
            </a:r>
            <a:r>
              <a:rPr lang="en-IE" dirty="0" err="1"/>
              <a:t>bourdieu.html</a:t>
            </a:r>
            <a:endParaRPr lang="en-IE" dirty="0"/>
          </a:p>
          <a:p>
            <a:r>
              <a:rPr lang="en-IE" dirty="0"/>
              <a:t>Foucault image source: https://</a:t>
            </a:r>
            <a:r>
              <a:rPr lang="en-IE" dirty="0" err="1"/>
              <a:t>contemporarythinkers.org</a:t>
            </a:r>
            <a:r>
              <a:rPr lang="en-IE" dirty="0"/>
              <a:t>/</a:t>
            </a:r>
            <a:r>
              <a:rPr lang="en-IE" dirty="0" err="1"/>
              <a:t>michel-foucault</a:t>
            </a:r>
            <a:r>
              <a:rPr lang="en-IE" dirty="0"/>
              <a:t>/biography/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58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www.spiegel.de</a:t>
            </a:r>
            <a:r>
              <a:rPr lang="en-IE" dirty="0"/>
              <a:t>/international/</a:t>
            </a:r>
            <a:r>
              <a:rPr lang="en-IE" dirty="0" err="1"/>
              <a:t>europe</a:t>
            </a:r>
            <a:r>
              <a:rPr lang="en-IE" dirty="0"/>
              <a:t>/habermas-the-last-european-a-philosopher-s-mission-to-save-the-eu-a-799237.html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879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831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91-A173-0977-AC40-A0761C39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570B7-E01E-EF7A-0145-6052DE9F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AE7-8A88-AA2A-2465-2464D38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2BE3-8C1E-36C5-F325-051EFFFA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493-B525-201D-1A44-E62E090F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31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1E5-BDB7-5AF3-7DAE-2E411DC0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E65F-2033-1B42-3E15-C6DF67874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1099-FB8B-7F51-31AA-C75F6EFF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3460C-3B78-B868-62C3-409BE4DE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974D-3B5E-AFE2-971D-F9FC7D4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52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FEF3-56E0-8BFB-0F66-6423B734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F736-BD8B-1309-82F5-8CFD91FC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B295-62C7-0AE4-E3C2-EA7DEA6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4C8C-ED34-28E4-A069-B6FB1AAF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E09C-50DE-A5D7-4C08-52ADCBE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4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857-10E3-7939-DCC5-210A0A1A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D7B2-6C7F-93E2-3CF1-EB10C1BC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C333E-3542-11B7-987F-134F63F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0064-4158-E64D-D23C-F675015D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4F7B-53C7-D3B7-EDEB-6668532B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83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5C99-C06B-7403-1DC4-D3D8041C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E2F1-766B-DA46-5E0F-93FFDE93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1971-F369-E622-318A-7DE4BE1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9BC4-5D64-41AC-0E76-0E7CD3CF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4833-B6CF-0A6F-ABE6-0BC23C91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488D-65C2-E047-FF0B-BC7B0A5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FE3-EED1-7E0D-62B8-607BC636A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6B4EC-A877-08B4-24A0-868AC247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F66D-5D95-0C5E-CC99-A3DEE5EA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23DC-0D8A-BB0C-9524-6EAF4EC1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6CC0-CBB9-9728-F979-B99A2AA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3024-D9D9-FA63-248E-B5E93D5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0A5E-C567-DE4A-2633-425A358F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5DCB-89FE-DCF8-6815-F4ACFB17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2F30C-1ACF-CAF1-E2DA-165CCA8B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6C9B-F7E0-3200-94D5-B9D77A9C3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28EE-9416-6B2A-5AFA-316AE39A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1B0B8-97D3-097A-B6EF-F20D840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0F5E8-B240-F00B-971D-7709BF4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75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214-E95E-66FD-7E8F-FA3EEAAA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12F-2321-7D0B-65C5-7FBA30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7931-567B-906C-4A19-85E4B80E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C38F-FC36-F52B-4B65-F82E8C70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A52-CB8D-C6C9-9962-38ACA8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FD076-E472-8732-26D0-7177C841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833FC-C498-F715-FB82-95E674A4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4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7CBA-C33E-B936-4372-33138EB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F04-2889-0BAE-EC7F-B01309B3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A30-BE0A-A9DC-8F30-624FC8B3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FCA8-1EAF-E54F-98F4-0ABE35A3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A0EF-974A-ACF0-14C5-9CDA43D3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A5E6-BD35-D969-4E99-FF680E09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306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EB9-13E1-0ADA-D994-1DCDE0C1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24C89-EF57-A121-CED5-3AFB11108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ABA7-05AA-877C-0199-97287E16B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5F44-DF16-C594-1C44-043429C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BDE-51B1-D6BA-628F-7F46C6EA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C18A-6B16-32ED-62FE-DD0ACC1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38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4C47D-824E-A002-A1D0-E2A4CA9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6011-CE90-9596-BA87-F1B1DE22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0E12-2391-2B2C-706F-D9AF6CB5A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B9E4-B888-A4ED-EF5C-FFCA6AC4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2599-370C-F592-38EB-D302ABAA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79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30541-946A-962F-BC5B-C670F71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00"/>
            <a:ext cx="7772400" cy="5142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44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1FCAB-69E8-7AC2-6848-5243914D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672" y="2025053"/>
            <a:ext cx="7903645" cy="2382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97FE3-7A22-14D0-D885-F45D5632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3" y="1224064"/>
            <a:ext cx="2589990" cy="39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66E4-4F4C-A983-A168-1AF2608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4" y="2300748"/>
            <a:ext cx="378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06033-5E32-1078-63AE-B15624CC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1110" y="1670748"/>
            <a:ext cx="2520000" cy="37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B6D1-7361-2FFA-7498-7B6AF817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49" y="2300748"/>
            <a:ext cx="37732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515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Immanuel Kant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1724—1804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 Marx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1818—1883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0868B-52C1-2A95-60F4-098150F82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" b="20189"/>
          <a:stretch/>
        </p:blipFill>
        <p:spPr bwMode="auto">
          <a:xfrm>
            <a:off x="360000" y="568157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2A380-9FE9-34B6-24AB-23A05429E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4" t="5475" r="4101" b="38143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0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683D-89CA-8C2C-F0FE-517B9E9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33" r="15450" b="32459"/>
          <a:stretch/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61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Pierre Bourdieu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1930—2002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AE60-23E3-38BB-4A76-3A56AE41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Michel Foucault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1926—1984</a:t>
            </a:r>
          </a:p>
        </p:txBody>
      </p:sp>
    </p:spTree>
    <p:extLst>
      <p:ext uri="{BB962C8B-B14F-4D97-AF65-F5344CB8AC3E}">
        <p14:creationId xmlns:p14="http://schemas.microsoft.com/office/powerpoint/2010/main" val="1880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497FA-8788-BA1F-9493-4BD6BB19E2F3}"/>
              </a:ext>
            </a:extLst>
          </p:cNvPr>
          <p:cNvSpPr txBox="1"/>
          <p:nvPr/>
        </p:nvSpPr>
        <p:spPr>
          <a:xfrm>
            <a:off x="3376543" y="1227993"/>
            <a:ext cx="409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Jürgen Habermas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808B-A361-6BA3-6CC8-46A1B57F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23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4026993" y="126327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3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A46483-957F-EA1E-22B4-25DBE4C7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84" y="744279"/>
            <a:ext cx="3317917" cy="514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7C17A-0A33-790D-43D1-E34E6CD4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89" y="744279"/>
            <a:ext cx="3162743" cy="5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3679A-414D-599C-DA43-5CEEEA341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321" y="1197395"/>
            <a:ext cx="6365358" cy="44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">
            <a:extLst>
              <a:ext uri="{FF2B5EF4-FFF2-40B4-BE49-F238E27FC236}">
                <a16:creationId xmlns:a16="http://schemas.microsoft.com/office/drawing/2014/main" id="{2DBC9AAA-D61C-7378-95F0-198B8D76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22785" b="30275"/>
          <a:stretch/>
        </p:blipFill>
        <p:spPr bwMode="auto">
          <a:xfrm>
            <a:off x="4392954" y="1766288"/>
            <a:ext cx="3665349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">
            <a:extLst>
              <a:ext uri="{FF2B5EF4-FFF2-40B4-BE49-F238E27FC236}">
                <a16:creationId xmlns:a16="http://schemas.microsoft.com/office/drawing/2014/main" id="{EBDE18E1-9FE5-9F0C-9585-62D5925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30458"/>
          <a:stretch/>
        </p:blipFill>
        <p:spPr bwMode="auto">
          <a:xfrm>
            <a:off x="8441203" y="1766288"/>
            <a:ext cx="2837317" cy="27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ure">
            <a:extLst>
              <a:ext uri="{FF2B5EF4-FFF2-40B4-BE49-F238E27FC236}">
                <a16:creationId xmlns:a16="http://schemas.microsoft.com/office/drawing/2014/main" id="{F2C6AA7C-B5F3-B6B0-E5B9-7C5799200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/>
          <a:stretch/>
        </p:blipFill>
        <p:spPr bwMode="auto">
          <a:xfrm>
            <a:off x="614380" y="1766288"/>
            <a:ext cx="3395674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70A1B-5A48-C7AA-A55E-15D068849160}"/>
              </a:ext>
            </a:extLst>
          </p:cNvPr>
          <p:cNvSpPr txBox="1"/>
          <p:nvPr/>
        </p:nvSpPr>
        <p:spPr>
          <a:xfrm>
            <a:off x="498666" y="4745265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Erich Fromm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1900—1980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66D6-A51C-BF10-F64B-0A1D8C8A18EC}"/>
              </a:ext>
            </a:extLst>
          </p:cNvPr>
          <p:cNvSpPr txBox="1"/>
          <p:nvPr/>
        </p:nvSpPr>
        <p:spPr>
          <a:xfrm>
            <a:off x="4392954" y="4745265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Horkheimer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1895—1973</a:t>
            </a:r>
          </a:p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Theodor Adorno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1903—1969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7C90C-18FB-A572-2557-79CC9E7F580E}"/>
              </a:ext>
            </a:extLst>
          </p:cNvPr>
          <p:cNvSpPr txBox="1"/>
          <p:nvPr/>
        </p:nvSpPr>
        <p:spPr>
          <a:xfrm>
            <a:off x="8347440" y="4745265"/>
            <a:ext cx="336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Herbert Marcuse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1898—1979</a:t>
            </a:r>
          </a:p>
        </p:txBody>
      </p:sp>
    </p:spTree>
    <p:extLst>
      <p:ext uri="{BB962C8B-B14F-4D97-AF65-F5344CB8AC3E}">
        <p14:creationId xmlns:p14="http://schemas.microsoft.com/office/powerpoint/2010/main" val="37955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Figure">
            <a:extLst>
              <a:ext uri="{FF2B5EF4-FFF2-40B4-BE49-F238E27FC236}">
                <a16:creationId xmlns:a16="http://schemas.microsoft.com/office/drawing/2014/main" id="{7C9064EA-7361-2779-74AB-0A778448F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b="38474"/>
          <a:stretch/>
        </p:blipFill>
        <p:spPr bwMode="auto">
          <a:xfrm>
            <a:off x="4584339" y="1492566"/>
            <a:ext cx="3404895" cy="29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ure">
            <a:extLst>
              <a:ext uri="{FF2B5EF4-FFF2-40B4-BE49-F238E27FC236}">
                <a16:creationId xmlns:a16="http://schemas.microsoft.com/office/drawing/2014/main" id="{F0B19F89-0E63-3497-2FD0-066C3CD6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" r="13233" b="19826"/>
          <a:stretch/>
        </p:blipFill>
        <p:spPr>
          <a:xfrm>
            <a:off x="8432499" y="1494070"/>
            <a:ext cx="2635225" cy="2996474"/>
          </a:xfrm>
          <a:prstGeom prst="rect">
            <a:avLst/>
          </a:prstGeom>
        </p:spPr>
      </p:pic>
      <p:pic>
        <p:nvPicPr>
          <p:cNvPr id="6" name="Picture 10" descr="Figure">
            <a:extLst>
              <a:ext uri="{FF2B5EF4-FFF2-40B4-BE49-F238E27FC236}">
                <a16:creationId xmlns:a16="http://schemas.microsoft.com/office/drawing/2014/main" id="{98869D2B-F665-E7DD-4076-61D128069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r="11686"/>
          <a:stretch/>
        </p:blipFill>
        <p:spPr bwMode="auto">
          <a:xfrm>
            <a:off x="828276" y="1493318"/>
            <a:ext cx="3276413" cy="29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2D6E9D-700C-9AAE-DC57-96E492E715EE}"/>
              </a:ext>
            </a:extLst>
          </p:cNvPr>
          <p:cNvSpPr txBox="1"/>
          <p:nvPr/>
        </p:nvSpPr>
        <p:spPr>
          <a:xfrm>
            <a:off x="828276" y="4787795"/>
            <a:ext cx="189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Edward W. Said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1935—2003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997A9-9634-6B37-C1B8-968BB5D70114}"/>
              </a:ext>
            </a:extLst>
          </p:cNvPr>
          <p:cNvSpPr txBox="1"/>
          <p:nvPr/>
        </p:nvSpPr>
        <p:spPr>
          <a:xfrm>
            <a:off x="4584339" y="478779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Gayatri C. Spivak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7730-CEFE-670B-08FC-A617547FC651}"/>
              </a:ext>
            </a:extLst>
          </p:cNvPr>
          <p:cNvSpPr txBox="1"/>
          <p:nvPr/>
        </p:nvSpPr>
        <p:spPr>
          <a:xfrm>
            <a:off x="8432499" y="4787795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Homi K. Bhabha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1949</a:t>
            </a:r>
          </a:p>
        </p:txBody>
      </p:sp>
    </p:spTree>
    <p:extLst>
      <p:ext uri="{BB962C8B-B14F-4D97-AF65-F5344CB8AC3E}">
        <p14:creationId xmlns:p14="http://schemas.microsoft.com/office/powerpoint/2010/main" val="222474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114</Words>
  <Application>Microsoft Macintosh PowerPoint</Application>
  <PresentationFormat>Widescreen</PresentationFormat>
  <Paragraphs>30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Wang</dc:creator>
  <cp:lastModifiedBy>Blair Wang</cp:lastModifiedBy>
  <cp:revision>34</cp:revision>
  <dcterms:created xsi:type="dcterms:W3CDTF">2023-11-12T18:12:45Z</dcterms:created>
  <dcterms:modified xsi:type="dcterms:W3CDTF">2023-11-15T10:18:53Z</dcterms:modified>
</cp:coreProperties>
</file>